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5" r:id="rId9"/>
    <p:sldId id="266" r:id="rId10"/>
    <p:sldId id="267" r:id="rId11"/>
    <p:sldId id="268" r:id="rId12"/>
    <p:sldId id="270" r:id="rId13"/>
    <p:sldId id="269" r:id="rId14"/>
    <p:sldId id="264" r:id="rId15"/>
    <p:sldId id="26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72A"/>
    <a:srgbClr val="E4D40A"/>
    <a:srgbClr val="663300"/>
    <a:srgbClr val="996600"/>
    <a:srgbClr val="996633"/>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21.05.2026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21.05.2026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21.05.2026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21.05.2026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21.05.2026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21.05.2026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21.05.2026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21.05.2026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21.05.2026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21.05.2026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21.05.2026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3284984"/>
            <a:ext cx="7344816" cy="1584176"/>
          </a:xfrm>
          <a:effectLst>
            <a:innerShdw blurRad="63500" dist="50800" dir="54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a:noAutofit/>
          </a:bodyPr>
          <a:lstStyle/>
          <a:p>
            <a:r>
              <a:rPr lang="uk-UA" sz="4400" dirty="0" smtClean="0">
                <a:solidFill>
                  <a:srgbClr val="0070C0"/>
                </a:solidFill>
                <a:effectLst>
                  <a:outerShdw blurRad="38100" dist="38100" dir="2700000" algn="tl">
                    <a:srgbClr val="000000">
                      <a:alpha val="43137"/>
                    </a:srgbClr>
                  </a:outerShdw>
                </a:effectLst>
                <a:latin typeface="Century Schoolbook" pitchFamily="18" charset="0"/>
              </a:rPr>
              <a:t>Герої не вмирають, </a:t>
            </a:r>
            <a:r>
              <a:rPr lang="uk-UA" sz="5400" dirty="0" smtClean="0">
                <a:solidFill>
                  <a:srgbClr val="0070C0"/>
                </a:solidFill>
                <a:effectLst>
                  <a:outerShdw blurRad="38100" dist="38100" dir="2700000" algn="tl">
                    <a:srgbClr val="000000">
                      <a:alpha val="43137"/>
                    </a:srgbClr>
                  </a:outerShdw>
                </a:effectLst>
                <a:latin typeface="Century Schoolbook" pitchFamily="18" charset="0"/>
              </a:rPr>
              <a:t/>
            </a:r>
            <a:br>
              <a:rPr lang="uk-UA" sz="5400" dirty="0" smtClean="0">
                <a:solidFill>
                  <a:srgbClr val="0070C0"/>
                </a:solidFill>
                <a:effectLst>
                  <a:outerShdw blurRad="38100" dist="38100" dir="2700000" algn="tl">
                    <a:srgbClr val="000000">
                      <a:alpha val="43137"/>
                    </a:srgbClr>
                  </a:outerShdw>
                </a:effectLst>
                <a:latin typeface="Century Schoolbook" pitchFamily="18" charset="0"/>
              </a:rPr>
            </a:br>
            <a:r>
              <a:rPr lang="uk-UA" sz="4000" dirty="0" smtClean="0">
                <a:solidFill>
                  <a:srgbClr val="FFFF00"/>
                </a:solidFill>
                <a:effectLst>
                  <a:outerShdw blurRad="38100" dist="38100" dir="2700000" algn="tl">
                    <a:srgbClr val="000000">
                      <a:alpha val="43137"/>
                    </a:srgbClr>
                  </a:outerShdw>
                </a:effectLst>
                <a:latin typeface="Century Schoolbook" pitchFamily="18" charset="0"/>
              </a:rPr>
              <a:t>а в пам’яті живуть</a:t>
            </a:r>
            <a:endParaRPr lang="ru-RU" sz="4000" dirty="0">
              <a:solidFill>
                <a:srgbClr val="FFFF00"/>
              </a:solidFill>
              <a:effectLst>
                <a:outerShdw blurRad="38100" dist="38100" dir="2700000" algn="tl">
                  <a:srgbClr val="000000">
                    <a:alpha val="43137"/>
                  </a:srgbClr>
                </a:outerShdw>
              </a:effectLst>
              <a:latin typeface="Century Schoolbook" pitchFamily="18" charset="0"/>
            </a:endParaRPr>
          </a:p>
        </p:txBody>
      </p:sp>
      <p:pic>
        <p:nvPicPr>
          <p:cNvPr id="15362" name="Picture 2" descr="C:\Users\Admin\Desktop\Логотип бібліотеки.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9705" y="5085183"/>
            <a:ext cx="1426207" cy="123872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День Героїв 23 травня 2025: картинки та листівки з щирими привітанням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День Героїв 23 травня 2025: картинки та листівки з щирими привітанням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День Героїв 23 травня 2025: картинки та листівки з щирими привітанням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2" descr="День Героїв 23 травня 2025: картинки та листівки з щирими привітанням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 name="Рисунок 12"/>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67099"/>
            <a:ext cx="5450210" cy="2980631"/>
          </a:xfrm>
          <a:prstGeom prst="rect">
            <a:avLst/>
          </a:prstGeom>
          <a:noFill/>
        </p:spPr>
      </p:pic>
      <p:sp>
        <p:nvSpPr>
          <p:cNvPr id="9" name="Прямоугольник 8"/>
          <p:cNvSpPr/>
          <p:nvPr/>
        </p:nvSpPr>
        <p:spPr>
          <a:xfrm>
            <a:off x="3311411" y="6323907"/>
            <a:ext cx="2642794" cy="307777"/>
          </a:xfrm>
          <a:prstGeom prst="rect">
            <a:avLst/>
          </a:prstGeom>
        </p:spPr>
        <p:txBody>
          <a:bodyPr wrap="square">
            <a:spAutoFit/>
          </a:bodyPr>
          <a:lstStyle/>
          <a:p>
            <a:pPr algn="ctr"/>
            <a:r>
              <a:rPr lang="uk-UA" sz="1400" dirty="0" smtClean="0">
                <a:solidFill>
                  <a:schemeClr val="accent4">
                    <a:lumMod val="60000"/>
                    <a:lumOff val="40000"/>
                  </a:schemeClr>
                </a:solidFill>
                <a:effectLst>
                  <a:outerShdw blurRad="38100" dist="38100" dir="2700000" algn="tl">
                    <a:srgbClr val="000000">
                      <a:alpha val="43137"/>
                    </a:srgbClr>
                  </a:outerShdw>
                </a:effectLst>
                <a:latin typeface="Century Schoolbook" pitchFamily="18" charset="0"/>
              </a:rPr>
              <a:t>2026 рік</a:t>
            </a:r>
            <a:endParaRPr lang="ru-RU" sz="1400" dirty="0">
              <a:solidFill>
                <a:schemeClr val="accent4">
                  <a:lumMod val="60000"/>
                  <a:lumOff val="40000"/>
                </a:schemeClr>
              </a:solidFill>
            </a:endParaRPr>
          </a:p>
        </p:txBody>
      </p:sp>
    </p:spTree>
    <p:extLst>
      <p:ext uri="{BB962C8B-B14F-4D97-AF65-F5344CB8AC3E}">
        <p14:creationId xmlns:p14="http://schemas.microsoft.com/office/powerpoint/2010/main" val="295611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На зображенні може бути: текст «Вίд болю втрат до Гίмну живим Минуле (1941, П.п.ЛЛЯ) Формат: TaeMHi сходини, закри. двер.. •Ритуал: Хвилина мовчання y темряв.. ·Фокус: Пам'ять про загиблих лίдер.в (Коновалець, Мновський). Сьогодення (Сучасна Украйна) Формат: Загальнонациональні марши слави, онлайн- трансляцй для фронту. Смерть героΪв стала .скрою Ритуал: Масове скандування &lt;&lt;Героям Слава&quot;, дрони 3 тризубами. Фокус: Вшанування понад 1248 сучасних ГероΪв Украйни та тисяч BOIHİB. Ми бильше не жертви, ми нация-войїн. День ГероΪв еволюционував в.д закритого ритуалу скорботи до в.дкритойΪ ман.фестац ман незламност. R Notebook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144000" cy="628612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200799" y="6429182"/>
            <a:ext cx="898003" cy="261610"/>
          </a:xfrm>
          <a:prstGeom prst="rect">
            <a:avLst/>
          </a:prstGeom>
          <a:solidFill>
            <a:schemeClr val="tx1"/>
          </a:solidFill>
        </p:spPr>
        <p:txBody>
          <a:bodyPr wrap="none">
            <a:spAutoFit/>
          </a:bodyPr>
          <a:lstStyle/>
          <a:p>
            <a:r>
              <a:rPr lang="uk-UA" sz="1050" dirty="0">
                <a:solidFill>
                  <a:schemeClr val="bg1"/>
                </a:solidFill>
              </a:rPr>
              <a:t>День Героїв</a:t>
            </a:r>
            <a:endParaRPr lang="ru-RU" sz="1050" dirty="0">
              <a:solidFill>
                <a:schemeClr val="bg1"/>
              </a:solidFill>
            </a:endParaRPr>
          </a:p>
        </p:txBody>
      </p:sp>
    </p:spTree>
    <p:extLst>
      <p:ext uri="{BB962C8B-B14F-4D97-AF65-F5344CB8AC3E}">
        <p14:creationId xmlns:p14="http://schemas.microsoft.com/office/powerpoint/2010/main" val="154102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На зображенні може бути: текст «&lt;&lt;Я стану над свитом пророчим, Молитвою злину увись I в в Бога проситиму: &lt;Отче, Добром y серцях озовись. Народ мий козацького гарту Покровом Bid зла захисти, Щоб свилом жертовной ватри Синам meoiM б.льш не цвисти». Синам mBoïM б.льш не Bcmu» (Нааίя Погребняк) A Notebook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04664"/>
            <a:ext cx="9144001" cy="63581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200799" y="6429182"/>
            <a:ext cx="898003" cy="261610"/>
          </a:xfrm>
          <a:prstGeom prst="rect">
            <a:avLst/>
          </a:prstGeom>
          <a:solidFill>
            <a:srgbClr val="663300"/>
          </a:solidFill>
        </p:spPr>
        <p:txBody>
          <a:bodyPr wrap="none">
            <a:spAutoFit/>
          </a:bodyPr>
          <a:lstStyle/>
          <a:p>
            <a:r>
              <a:rPr lang="uk-UA" sz="1050" dirty="0">
                <a:solidFill>
                  <a:schemeClr val="bg1"/>
                </a:solidFill>
              </a:rPr>
              <a:t>День Героїв</a:t>
            </a:r>
            <a:endParaRPr lang="ru-RU" sz="1050" dirty="0">
              <a:solidFill>
                <a:schemeClr val="bg1"/>
              </a:solidFill>
            </a:endParaRPr>
          </a:p>
        </p:txBody>
      </p:sp>
      <p:sp>
        <p:nvSpPr>
          <p:cNvPr id="4" name="Прямоугольник 3"/>
          <p:cNvSpPr/>
          <p:nvPr/>
        </p:nvSpPr>
        <p:spPr>
          <a:xfrm>
            <a:off x="2483768" y="5229200"/>
            <a:ext cx="4176464" cy="400110"/>
          </a:xfrm>
          <a:prstGeom prst="rect">
            <a:avLst/>
          </a:prstGeom>
          <a:solidFill>
            <a:srgbClr val="663300"/>
          </a:solidFill>
          <a:scene3d>
            <a:camera prst="orthographicFront"/>
            <a:lightRig rig="threePt" dir="t"/>
          </a:scene3d>
          <a:sp3d>
            <a:bevelT w="114300" prst="artDeco"/>
          </a:sp3d>
        </p:spPr>
        <p:txBody>
          <a:bodyPr wrap="square">
            <a:spAutoFit/>
          </a:bodyPr>
          <a:lstStyle/>
          <a:p>
            <a:endParaRPr lang="ru-RU" sz="2000" dirty="0">
              <a:solidFill>
                <a:schemeClr val="bg1"/>
              </a:solidFill>
            </a:endParaRPr>
          </a:p>
        </p:txBody>
      </p:sp>
    </p:spTree>
    <p:extLst>
      <p:ext uri="{BB962C8B-B14F-4D97-AF65-F5344CB8AC3E}">
        <p14:creationId xmlns:p14="http://schemas.microsoft.com/office/powerpoint/2010/main" val="2718224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На зображенні може бути: карта та текст «Жертовни ΒΟΓΗ.: в.д КиΪвськой Pyci до сучаснос. Козацька Доба. Битва ПίД Берестечком (1651). Визвольнй 3магання. Стрильц.т а Lepoi Крут (1918). ОУН-УПА (П.дп.лля). Заснування Дня ГероΪв (1941) на честь Евгена Коновальця, альця, Миколи Мновского та Симона Петлюри. 0含社 Майдан (2014). Небесн la COT Сотня. ня. Сучаснисть (2014-2026). Титани ЗСу. Травень исторично став мисяцем втрат кращих син.в нацй. (Мхновсъкий, Петлюра, Коновалець). Але ΟΥН 1941 роци перетворила Цί трагедй на у, заклавши основу свята, яке мобилизу HOBİ покол.ння. Notebook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2656"/>
            <a:ext cx="9143999" cy="64301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207467" y="6426914"/>
            <a:ext cx="898003" cy="261610"/>
          </a:xfrm>
          <a:prstGeom prst="rect">
            <a:avLst/>
          </a:prstGeom>
          <a:solidFill>
            <a:schemeClr val="tx1"/>
          </a:solidFill>
        </p:spPr>
        <p:txBody>
          <a:bodyPr wrap="none">
            <a:spAutoFit/>
          </a:bodyPr>
          <a:lstStyle/>
          <a:p>
            <a:r>
              <a:rPr lang="uk-UA" sz="1050" dirty="0">
                <a:solidFill>
                  <a:schemeClr val="bg1"/>
                </a:solidFill>
              </a:rPr>
              <a:t>День Героїв</a:t>
            </a:r>
            <a:endParaRPr lang="ru-RU" sz="1050" dirty="0">
              <a:solidFill>
                <a:schemeClr val="bg1"/>
              </a:solidFill>
            </a:endParaRPr>
          </a:p>
        </p:txBody>
      </p:sp>
    </p:spTree>
    <p:extLst>
      <p:ext uri="{BB962C8B-B14F-4D97-AF65-F5344CB8AC3E}">
        <p14:creationId xmlns:p14="http://schemas.microsoft.com/office/powerpoint/2010/main" val="2648593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На зображенні може бути: текст «&quot;Вже досить гортати нам книгу утрат- Навчились життя цίнувати стократ, Священна любов до до Вίтчизни й батьк.в Сильнышою стала y серци Синів.» (Наталия Погребняк) គា Notebook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144000" cy="63581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207467" y="6426914"/>
            <a:ext cx="898003" cy="261610"/>
          </a:xfrm>
          <a:prstGeom prst="rect">
            <a:avLst/>
          </a:prstGeom>
          <a:solidFill>
            <a:schemeClr val="tx1"/>
          </a:solidFill>
        </p:spPr>
        <p:txBody>
          <a:bodyPr wrap="none">
            <a:spAutoFit/>
          </a:bodyPr>
          <a:lstStyle/>
          <a:p>
            <a:r>
              <a:rPr lang="uk-UA" sz="1050" dirty="0">
                <a:solidFill>
                  <a:schemeClr val="bg1"/>
                </a:solidFill>
              </a:rPr>
              <a:t>День Героїв</a:t>
            </a:r>
            <a:endParaRPr lang="ru-RU" sz="1050" dirty="0">
              <a:solidFill>
                <a:schemeClr val="bg1"/>
              </a:solidFill>
            </a:endParaRPr>
          </a:p>
        </p:txBody>
      </p:sp>
    </p:spTree>
    <p:extLst>
      <p:ext uri="{BB962C8B-B14F-4D97-AF65-F5344CB8AC3E}">
        <p14:creationId xmlns:p14="http://schemas.microsoft.com/office/powerpoint/2010/main" val="1851289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На зображенні може бути: текст «Поезия, втилена в мт. та кро. Масштаб Звитяги 3 2014 року пантеон героΪв збильшуеться щодня. Понад 1248 BOïHİB удостоени звання Героя Украйни (бильштЬ за часив повномасштабной в.йни). Обличчя Епохи (ГероΪ не абстрактни): -Втл.й Скакун циною життя п.дирвав MİCT на ПίВДНί 2022-My. 2022 -Юрй Ковальчук незламно тримав Б.логоривку. -Прина Цибух рятувала ЖИття y лавах &lt;&lt;Госп.тальерлв». Тисячί без.менних титан.в щохвилини доводять, що украёнський геройзм це не легенди 3 п.дручник.в, a реальний пульс нацй. A Notebook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144000" cy="635813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200799" y="6429182"/>
            <a:ext cx="898003" cy="261610"/>
          </a:xfrm>
          <a:prstGeom prst="rect">
            <a:avLst/>
          </a:prstGeom>
          <a:solidFill>
            <a:schemeClr val="tx1"/>
          </a:solidFill>
        </p:spPr>
        <p:txBody>
          <a:bodyPr wrap="none">
            <a:spAutoFit/>
          </a:bodyPr>
          <a:lstStyle/>
          <a:p>
            <a:r>
              <a:rPr lang="uk-UA" sz="1050" dirty="0">
                <a:solidFill>
                  <a:schemeClr val="bg1"/>
                </a:solidFill>
              </a:rPr>
              <a:t>День Героїв</a:t>
            </a:r>
            <a:endParaRPr lang="ru-RU" sz="1050" dirty="0">
              <a:solidFill>
                <a:schemeClr val="bg1"/>
              </a:solidFill>
            </a:endParaRPr>
          </a:p>
        </p:txBody>
      </p:sp>
    </p:spTree>
    <p:extLst>
      <p:ext uri="{BB962C8B-B14F-4D97-AF65-F5344CB8AC3E}">
        <p14:creationId xmlns:p14="http://schemas.microsoft.com/office/powerpoint/2010/main" val="1530208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На зображенні може бути: текст «Пам'ятаемо. Пам Віримо. Переможемо. Пам' ам'ятаймо тих, хто став безсмертними рядками віρшίв. Пίдтримуймо тих, хтО 3i зброею в руках творить т просто зараз. Коли 23 травня сонце торкнеться портретив, дух героΪв шепне: тримайте стрий. Слава Украйн.! Героям Слава! គា Notebook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4000" cy="643014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245997" y="6404447"/>
            <a:ext cx="898003" cy="261610"/>
          </a:xfrm>
          <a:prstGeom prst="rect">
            <a:avLst/>
          </a:prstGeom>
          <a:solidFill>
            <a:srgbClr val="996633"/>
          </a:solidFill>
        </p:spPr>
        <p:txBody>
          <a:bodyPr wrap="none">
            <a:spAutoFit/>
          </a:bodyPr>
          <a:lstStyle/>
          <a:p>
            <a:r>
              <a:rPr lang="uk-UA" sz="1050" dirty="0">
                <a:solidFill>
                  <a:schemeClr val="bg1"/>
                </a:solidFill>
              </a:rPr>
              <a:t>День Героїв</a:t>
            </a:r>
            <a:endParaRPr lang="ru-RU" sz="1050" dirty="0">
              <a:solidFill>
                <a:schemeClr val="bg1"/>
              </a:solidFill>
            </a:endParaRPr>
          </a:p>
        </p:txBody>
      </p:sp>
    </p:spTree>
    <p:extLst>
      <p:ext uri="{BB962C8B-B14F-4D97-AF65-F5344CB8AC3E}">
        <p14:creationId xmlns:p14="http://schemas.microsoft.com/office/powerpoint/2010/main" val="52594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На зображенні може бути: текст «Поетичне слово про Гров Творчисть Натлй Погребняк y и Дня ГероΪв Украйни ት+ I ค Notebook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8784976" cy="597666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063072" y="6323531"/>
            <a:ext cx="901416" cy="253916"/>
          </a:xfrm>
          <a:prstGeom prst="rect">
            <a:avLst/>
          </a:prstGeom>
          <a:solidFill>
            <a:schemeClr val="bg2">
              <a:lumMod val="50000"/>
            </a:schemeClr>
          </a:solidFill>
        </p:spPr>
        <p:txBody>
          <a:bodyPr wrap="square">
            <a:spAutoFit/>
          </a:bodyPr>
          <a:lstStyle/>
          <a:p>
            <a:r>
              <a:rPr lang="uk-UA" sz="1050" dirty="0" smtClean="0"/>
              <a:t>День Героїв</a:t>
            </a:r>
            <a:endParaRPr lang="ru-RU" sz="1050" dirty="0"/>
          </a:p>
        </p:txBody>
      </p:sp>
    </p:spTree>
    <p:extLst>
      <p:ext uri="{BB962C8B-B14F-4D97-AF65-F5344CB8AC3E}">
        <p14:creationId xmlns:p14="http://schemas.microsoft.com/office/powerpoint/2010/main" val="3145994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На зображенні може бути: текст «Зброя, що не знае осичок Подвиг Бронабороть ORHG0 (aleKCHT50 вскирты) Слово lesiaqiec ени 3Бройна боротьба самопожерт (В.Д ДКрута до Бахмута) Ta). Пам'ять 'ять 33CH einY εя фίКСу емоцию, перетворюючи оЛЬ нал.топис. a Д.я ۸ рзброί. Народження традиций Tepoib, заснований Дл 1941 роцί). Надихае HOBE NOKONIH ставати до 3bpoi. Поез.яп.д час ВίЙни не просто лирика. духовний щит День ГероΪв (23 травня), народже 1po зберигся завдя щоб Сьогодн статимасовим маршем покол.ннями. Notebook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 y="404664"/>
            <a:ext cx="9144000" cy="619268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214929" y="6271196"/>
            <a:ext cx="898003" cy="261610"/>
          </a:xfrm>
          <a:prstGeom prst="rect">
            <a:avLst/>
          </a:prstGeom>
          <a:solidFill>
            <a:schemeClr val="tx1"/>
          </a:solidFill>
        </p:spPr>
        <p:txBody>
          <a:bodyPr wrap="none">
            <a:spAutoFit/>
          </a:bodyPr>
          <a:lstStyle/>
          <a:p>
            <a:r>
              <a:rPr lang="uk-UA" sz="1050" dirty="0">
                <a:solidFill>
                  <a:schemeClr val="bg1"/>
                </a:solidFill>
              </a:rPr>
              <a:t>День Героїв</a:t>
            </a:r>
            <a:endParaRPr lang="ru-RU" sz="1050" dirty="0">
              <a:solidFill>
                <a:schemeClr val="bg1"/>
              </a:solidFill>
            </a:endParaRPr>
          </a:p>
        </p:txBody>
      </p:sp>
    </p:spTree>
    <p:extLst>
      <p:ext uri="{BB962C8B-B14F-4D97-AF65-F5344CB8AC3E}">
        <p14:creationId xmlns:p14="http://schemas.microsoft.com/office/powerpoint/2010/main" val="33393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На зображенні може бути: текст «&lt;&lt;В руках 一 автомати, a НίЧ не для , 3 раднею ЗВ 'язок вам дано В нагороду. TyT зрадити друга HiXTO б не ПОсМів, Бо ШЛяХ перемог TO еднання народу.&gt; (Наталия Погребняк) Notebook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8010"/>
            <a:ext cx="9144000" cy="624934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207467" y="6296109"/>
            <a:ext cx="898003" cy="261610"/>
          </a:xfrm>
          <a:prstGeom prst="rect">
            <a:avLst/>
          </a:prstGeom>
          <a:solidFill>
            <a:schemeClr val="tx1"/>
          </a:solidFill>
        </p:spPr>
        <p:txBody>
          <a:bodyPr wrap="none">
            <a:spAutoFit/>
          </a:bodyPr>
          <a:lstStyle/>
          <a:p>
            <a:r>
              <a:rPr lang="uk-UA" sz="1050" dirty="0">
                <a:solidFill>
                  <a:schemeClr val="bg1"/>
                </a:solidFill>
              </a:rPr>
              <a:t>День Героїв</a:t>
            </a:r>
            <a:endParaRPr lang="ru-RU" sz="1050" dirty="0">
              <a:solidFill>
                <a:schemeClr val="bg1"/>
              </a:solidFill>
            </a:endParaRPr>
          </a:p>
        </p:txBody>
      </p:sp>
    </p:spTree>
    <p:extLst>
      <p:ext uri="{BB962C8B-B14F-4D97-AF65-F5344CB8AC3E}">
        <p14:creationId xmlns:p14="http://schemas.microsoft.com/office/powerpoint/2010/main" val="1456725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Можливо, це зображення (текст «Шлях перемог еднання фронту i тилу Фронт Збройний onip, утримання рубеж.в, щоденний ризик. Тил Медики, Медики,вчител., вчител., волонтери. Сучасний вимир Дня ГероΪв доводить: героΪзм став загальнонацюональним обов обов'язком. 'язком. Це нерозривний зв ЯЗок миж б.йцем Okoni та тими, хто Шие маскування чи збирае на дрони, продовжуючи традиц. пίдп.ллЯ. Notebook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0648"/>
            <a:ext cx="9144001" cy="648072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198568" y="6458174"/>
            <a:ext cx="898003" cy="261610"/>
          </a:xfrm>
          <a:prstGeom prst="rect">
            <a:avLst/>
          </a:prstGeom>
          <a:solidFill>
            <a:schemeClr val="tx1"/>
          </a:solidFill>
        </p:spPr>
        <p:txBody>
          <a:bodyPr wrap="none">
            <a:spAutoFit/>
          </a:bodyPr>
          <a:lstStyle/>
          <a:p>
            <a:r>
              <a:rPr lang="uk-UA" sz="1050" dirty="0">
                <a:solidFill>
                  <a:schemeClr val="bg1"/>
                </a:solidFill>
              </a:rPr>
              <a:t>День Героїв</a:t>
            </a:r>
            <a:endParaRPr lang="ru-RU" sz="1050" dirty="0">
              <a:solidFill>
                <a:schemeClr val="bg1"/>
              </a:solidFill>
            </a:endParaRPr>
          </a:p>
        </p:txBody>
      </p:sp>
    </p:spTree>
    <p:extLst>
      <p:ext uri="{BB962C8B-B14F-4D97-AF65-F5344CB8AC3E}">
        <p14:creationId xmlns:p14="http://schemas.microsoft.com/office/powerpoint/2010/main" val="271756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На зображенні може бути: текст «&lt;&lt;7 СИН крани, народу, Що прагне високих .дей, Що йшов на Майдан за свободу, За свитле майбутне дίтей. Жертовн. ί не згасити На ί знаменних Подίй. Ми- гордой наци Дίт- Не зра зрадим батькавських нади.&gt; (НаталяПогребняк) (Наталя Погребняк) ребняк A Notebook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4000" cy="64301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198567" y="6429182"/>
            <a:ext cx="898003" cy="261610"/>
          </a:xfrm>
          <a:prstGeom prst="rect">
            <a:avLst/>
          </a:prstGeom>
          <a:solidFill>
            <a:schemeClr val="tx1"/>
          </a:solidFill>
        </p:spPr>
        <p:txBody>
          <a:bodyPr wrap="none">
            <a:spAutoFit/>
          </a:bodyPr>
          <a:lstStyle/>
          <a:p>
            <a:r>
              <a:rPr lang="uk-UA" sz="1050" dirty="0">
                <a:solidFill>
                  <a:schemeClr val="bg1"/>
                </a:solidFill>
              </a:rPr>
              <a:t>День Героїв</a:t>
            </a:r>
            <a:endParaRPr lang="ru-RU" sz="1050" dirty="0">
              <a:solidFill>
                <a:schemeClr val="bg1"/>
              </a:solidFill>
            </a:endParaRPr>
          </a:p>
        </p:txBody>
      </p:sp>
    </p:spTree>
    <p:extLst>
      <p:ext uri="{BB962C8B-B14F-4D97-AF65-F5344CB8AC3E}">
        <p14:creationId xmlns:p14="http://schemas.microsoft.com/office/powerpoint/2010/main" val="1234908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На зображенні може бути: текс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01398"/>
            <a:ext cx="9160184" cy="628939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200799" y="6429182"/>
            <a:ext cx="898003" cy="261610"/>
          </a:xfrm>
          <a:prstGeom prst="rect">
            <a:avLst/>
          </a:prstGeom>
          <a:solidFill>
            <a:schemeClr val="tx1"/>
          </a:solidFill>
        </p:spPr>
        <p:txBody>
          <a:bodyPr wrap="none">
            <a:spAutoFit/>
          </a:bodyPr>
          <a:lstStyle/>
          <a:p>
            <a:r>
              <a:rPr lang="uk-UA" sz="1050" dirty="0">
                <a:solidFill>
                  <a:schemeClr val="bg1"/>
                </a:solidFill>
              </a:rPr>
              <a:t>День Героїв</a:t>
            </a:r>
            <a:endParaRPr lang="ru-RU" sz="1050" dirty="0">
              <a:solidFill>
                <a:schemeClr val="bg1"/>
              </a:solidFill>
            </a:endParaRPr>
          </a:p>
        </p:txBody>
      </p:sp>
    </p:spTree>
    <p:extLst>
      <p:ext uri="{BB962C8B-B14F-4D97-AF65-F5344CB8AC3E}">
        <p14:creationId xmlns:p14="http://schemas.microsoft.com/office/powerpoint/2010/main" val="300137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На зображенні може бути: вогонь та текст «Нас не зломили Росийська мпя / CPCP: Репресй, знищення Лίдер.в (Мхновського, Петлюри, Коновальця). Створення Створенняуво, УВО, ОУН, безпрецедентна п.дпильна боротьба УПА. мперия Сучасна РФ: Повномасштабне вторгнення, терор. Украёнсъкий дух Масовий героΪзм ЗСУ, всенародний волонтерський pyx, глобальний οπир. Ворог завжди полював на л.дерив, намагаючись знищити нацию. Але кожна спроба тиску лише гартувала украёнський дух, перетворюючи народ на армию, здатну творити «COTHİ нових мемуар.в». គា Notebook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144000" cy="628612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485353" y="6466244"/>
            <a:ext cx="639919" cy="200055"/>
          </a:xfrm>
          <a:prstGeom prst="rect">
            <a:avLst/>
          </a:prstGeom>
          <a:solidFill>
            <a:schemeClr val="tx1"/>
          </a:solidFill>
        </p:spPr>
        <p:txBody>
          <a:bodyPr wrap="none">
            <a:spAutoFit/>
          </a:bodyPr>
          <a:lstStyle/>
          <a:p>
            <a:r>
              <a:rPr lang="uk-UA" sz="700" dirty="0" smtClean="0">
                <a:solidFill>
                  <a:schemeClr val="bg1"/>
                </a:solidFill>
              </a:rPr>
              <a:t>День Героїв</a:t>
            </a:r>
            <a:endParaRPr lang="ru-RU" sz="700" dirty="0">
              <a:solidFill>
                <a:schemeClr val="bg1"/>
              </a:solidFill>
            </a:endParaRPr>
          </a:p>
        </p:txBody>
      </p:sp>
    </p:spTree>
    <p:extLst>
      <p:ext uri="{BB962C8B-B14F-4D97-AF65-F5344CB8AC3E}">
        <p14:creationId xmlns:p14="http://schemas.microsoft.com/office/powerpoint/2010/main" val="1267258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На зображенні може бути: карта та текст «นิกน &lt;&lt;Гатунку найкращого ми· -украёнцί, Бо нас не зломили iMnepii преси, Б.ду зустрίчаемо не поодинцί, I BipNMo фактам, не найманцям преси. Хоч як нас лякали до кровί, до , Запроданцив клонили i яничартв, Ta духом козацьким ми сильн.. Ми впе.. Ще створимо COTHi нових мемуар.в.» (Наталίя Погребняк) မလ့်ါ គា Notebook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5" y="318592"/>
            <a:ext cx="9133095" cy="64442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200799" y="6429182"/>
            <a:ext cx="898003" cy="261610"/>
          </a:xfrm>
          <a:prstGeom prst="rect">
            <a:avLst/>
          </a:prstGeom>
          <a:solidFill>
            <a:schemeClr val="tx1">
              <a:lumMod val="65000"/>
              <a:lumOff val="35000"/>
            </a:schemeClr>
          </a:solidFill>
        </p:spPr>
        <p:txBody>
          <a:bodyPr wrap="none">
            <a:spAutoFit/>
          </a:bodyPr>
          <a:lstStyle/>
          <a:p>
            <a:r>
              <a:rPr lang="uk-UA" sz="1050" dirty="0">
                <a:solidFill>
                  <a:schemeClr val="bg1"/>
                </a:solidFill>
              </a:rPr>
              <a:t>День Героїв</a:t>
            </a:r>
            <a:endParaRPr lang="ru-RU" sz="1050" dirty="0">
              <a:solidFill>
                <a:schemeClr val="bg1"/>
              </a:solidFill>
            </a:endParaRPr>
          </a:p>
        </p:txBody>
      </p:sp>
    </p:spTree>
    <p:extLst>
      <p:ext uri="{BB962C8B-B14F-4D97-AF65-F5344CB8AC3E}">
        <p14:creationId xmlns:p14="http://schemas.microsoft.com/office/powerpoint/2010/main" val="3221580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73</TotalTime>
  <Words>34</Words>
  <Application>Microsoft Office PowerPoint</Application>
  <PresentationFormat>Экран (4:3)</PresentationFormat>
  <Paragraphs>16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Апекс</vt:lpstr>
      <vt:lpstr>Герої не вмирають,  а в пам’яті живуть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День героїв</dc:title>
  <dc:creator>Admin</dc:creator>
  <cp:lastModifiedBy>Пользователь Windows</cp:lastModifiedBy>
  <cp:revision>8</cp:revision>
  <dcterms:created xsi:type="dcterms:W3CDTF">2026-05-21T11:10:44Z</dcterms:created>
  <dcterms:modified xsi:type="dcterms:W3CDTF">2026-05-21T12:35:05Z</dcterms:modified>
</cp:coreProperties>
</file>